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aleway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Roboto Medium"/>
      <p:regular r:id="rId26"/>
      <p:bold r:id="rId27"/>
      <p:italic r:id="rId28"/>
      <p:boldItalic r:id="rId29"/>
    </p:embeddedFont>
    <p:embeddedFont>
      <p:font typeface="Proxima Nova"/>
      <p:regular r:id="rId30"/>
      <p:bold r:id="rId31"/>
      <p:italic r:id="rId32"/>
      <p:boldItalic r:id="rId33"/>
    </p:embeddedFont>
    <p:embeddedFont>
      <p:font typeface="Lato"/>
      <p:regular r:id="rId34"/>
      <p:bold r:id="rId35"/>
      <p:italic r:id="rId36"/>
      <p:boldItalic r:id="rId37"/>
    </p:embeddedFont>
    <p:embeddedFont>
      <p:font typeface="Roboto Light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Light-italic.fntdata"/><Relationship Id="rId20" Type="http://schemas.openxmlformats.org/officeDocument/2006/relationships/font" Target="fonts/Raleway-italic.fntdata"/><Relationship Id="rId41" Type="http://schemas.openxmlformats.org/officeDocument/2006/relationships/font" Target="fonts/RobotoLight-bold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aleway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Medium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edium-italic.fntdata"/><Relationship Id="rId27" Type="http://schemas.openxmlformats.org/officeDocument/2006/relationships/font" Target="fonts/Roboto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edium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ProximaNova-bold.fntdata"/><Relationship Id="rId30" Type="http://schemas.openxmlformats.org/officeDocument/2006/relationships/font" Target="fonts/ProximaNova-regular.fntdata"/><Relationship Id="rId11" Type="http://schemas.openxmlformats.org/officeDocument/2006/relationships/slide" Target="slides/slide6.xml"/><Relationship Id="rId33" Type="http://schemas.openxmlformats.org/officeDocument/2006/relationships/font" Target="fonts/ProximaNova-boldItalic.fntdata"/><Relationship Id="rId10" Type="http://schemas.openxmlformats.org/officeDocument/2006/relationships/slide" Target="slides/slide5.xml"/><Relationship Id="rId32" Type="http://schemas.openxmlformats.org/officeDocument/2006/relationships/font" Target="fonts/ProximaNova-italic.fntdata"/><Relationship Id="rId13" Type="http://schemas.openxmlformats.org/officeDocument/2006/relationships/slide" Target="slides/slide8.xml"/><Relationship Id="rId35" Type="http://schemas.openxmlformats.org/officeDocument/2006/relationships/font" Target="fonts/Lato-bold.fntdata"/><Relationship Id="rId12" Type="http://schemas.openxmlformats.org/officeDocument/2006/relationships/slide" Target="slides/slide7.xml"/><Relationship Id="rId34" Type="http://schemas.openxmlformats.org/officeDocument/2006/relationships/font" Target="fonts/Lato-regular.fntdata"/><Relationship Id="rId15" Type="http://schemas.openxmlformats.org/officeDocument/2006/relationships/slide" Target="slides/slide10.xml"/><Relationship Id="rId37" Type="http://schemas.openxmlformats.org/officeDocument/2006/relationships/font" Target="fonts/Lato-boldItalic.fntdata"/><Relationship Id="rId14" Type="http://schemas.openxmlformats.org/officeDocument/2006/relationships/slide" Target="slides/slide9.xml"/><Relationship Id="rId36" Type="http://schemas.openxmlformats.org/officeDocument/2006/relationships/font" Target="fonts/Lato-italic.fntdata"/><Relationship Id="rId17" Type="http://schemas.openxmlformats.org/officeDocument/2006/relationships/slide" Target="slides/slide12.xml"/><Relationship Id="rId39" Type="http://schemas.openxmlformats.org/officeDocument/2006/relationships/font" Target="fonts/RobotoLight-bold.fntdata"/><Relationship Id="rId16" Type="http://schemas.openxmlformats.org/officeDocument/2006/relationships/slide" Target="slides/slide11.xml"/><Relationship Id="rId38" Type="http://schemas.openxmlformats.org/officeDocument/2006/relationships/font" Target="fonts/RobotoLight-regular.fntdata"/><Relationship Id="rId19" Type="http://schemas.openxmlformats.org/officeDocument/2006/relationships/font" Target="fonts/Raleway-bold.fntdata"/><Relationship Id="rId18" Type="http://schemas.openxmlformats.org/officeDocument/2006/relationships/font" Target="fonts/Raleway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 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f88252dc4_0_10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f88252dc4_0_10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8a5d589fe6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8a5d589fe6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a5d589fe6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a5d589fe6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70 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a5d589fe6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a5d589fe6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8252dc4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8252dc4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8a5d589fe6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8a5d589fe6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5d589fe6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8a5d589fe6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15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f88252dc4_0_6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1f88252dc4_0_6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30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">
  <p:cSld name="AUTOLAYOUT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1EAE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4" name="Google Shape;174;p18"/>
          <p:cNvCxnSpPr/>
          <p:nvPr/>
        </p:nvCxnSpPr>
        <p:spPr>
          <a:xfrm rot="10800000">
            <a:off x="398200" y="977175"/>
            <a:ext cx="505800" cy="0"/>
          </a:xfrm>
          <a:prstGeom prst="straightConnector1">
            <a:avLst/>
          </a:prstGeom>
          <a:noFill/>
          <a:ln cap="flat" cmpd="sng" w="19050">
            <a:solidFill>
              <a:srgbClr val="FF582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18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6" name="Google Shape;176;p18"/>
          <p:cNvSpPr txBox="1"/>
          <p:nvPr>
            <p:ph idx="1" type="body"/>
          </p:nvPr>
        </p:nvSpPr>
        <p:spPr>
          <a:xfrm>
            <a:off x="311700" y="2022050"/>
            <a:ext cx="2655000" cy="2928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●"/>
              <a:defRPr sz="1000">
                <a:solidFill>
                  <a:srgbClr val="434343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Char char="○"/>
              <a:defRPr sz="1000">
                <a:solidFill>
                  <a:srgbClr val="434343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Char char="■"/>
              <a:defRPr sz="10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AUTOLAYOUT_1">
    <p:bg>
      <p:bgPr>
        <a:solidFill>
          <a:srgbClr val="FFFFFF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0" y="0"/>
            <a:ext cx="3585000" cy="5143500"/>
          </a:xfrm>
          <a:prstGeom prst="rect">
            <a:avLst/>
          </a:prstGeom>
          <a:solidFill>
            <a:srgbClr val="21212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9"/>
          <p:cNvSpPr/>
          <p:nvPr/>
        </p:nvSpPr>
        <p:spPr>
          <a:xfrm>
            <a:off x="4108825" y="636500"/>
            <a:ext cx="1944900" cy="57900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/>
          <p:nvPr/>
        </p:nvSpPr>
        <p:spPr>
          <a:xfrm>
            <a:off x="388425" y="636500"/>
            <a:ext cx="2789700" cy="57900"/>
          </a:xfrm>
          <a:prstGeom prst="rect">
            <a:avLst/>
          </a:prstGeom>
          <a:solidFill>
            <a:srgbClr val="FF98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9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84" name="Google Shape;184;p19"/>
          <p:cNvSpPr txBox="1"/>
          <p:nvPr>
            <p:ph idx="1" type="body"/>
          </p:nvPr>
        </p:nvSpPr>
        <p:spPr>
          <a:xfrm>
            <a:off x="4022850" y="770525"/>
            <a:ext cx="4919400" cy="3811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transcriptions-translations.s3.amazonaws.com/landing/index.html" TargetMode="External"/><Relationship Id="rId4" Type="http://schemas.openxmlformats.org/officeDocument/2006/relationships/hyperlink" Target="https://transcriptions-translations.s3.amazonaws.com/index.html" TargetMode="External"/><Relationship Id="rId5" Type="http://schemas.openxmlformats.org/officeDocument/2006/relationships/hyperlink" Target="https://ytuln8zsz1.execute-api.us-east-1.amazonaws.com/translatetext?TargetLang=es&amp;Bucketkey=formats/video1t.srt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hyperlink" Target="http://drive.google.com/file/d/1oG-gQVAl54DW-IXzwLITAxHpbmJFB1RR/view" TargetMode="External"/><Relationship Id="rId5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5" Type="http://schemas.openxmlformats.org/officeDocument/2006/relationships/image" Target="../media/image14.jpg"/><Relationship Id="rId6" Type="http://schemas.openxmlformats.org/officeDocument/2006/relationships/image" Target="../media/image8.jpg"/><Relationship Id="rId7" Type="http://schemas.openxmlformats.org/officeDocument/2006/relationships/image" Target="../media/image1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ctrTitle"/>
          </p:nvPr>
        </p:nvSpPr>
        <p:spPr>
          <a:xfrm>
            <a:off x="729450" y="1322450"/>
            <a:ext cx="7291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7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Automatic Translations</a:t>
            </a:r>
            <a:endParaRPr sz="4700">
              <a:solidFill>
                <a:srgbClr val="2927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for Skillshare</a:t>
            </a:r>
            <a:endParaRPr sz="3000">
              <a:solidFill>
                <a:srgbClr val="292728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191" name="Google Shape;191;p20"/>
          <p:cNvSpPr txBox="1"/>
          <p:nvPr/>
        </p:nvSpPr>
        <p:spPr>
          <a:xfrm>
            <a:off x="70262" y="209619"/>
            <a:ext cx="8979900" cy="708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p20"/>
          <p:cNvSpPr txBox="1"/>
          <p:nvPr/>
        </p:nvSpPr>
        <p:spPr>
          <a:xfrm>
            <a:off x="6780475" y="4241950"/>
            <a:ext cx="1519800" cy="35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latin typeface="Roboto Medium"/>
                <a:ea typeface="Roboto Medium"/>
                <a:cs typeface="Roboto Medium"/>
                <a:sym typeface="Roboto Medium"/>
              </a:rPr>
              <a:t>June 2020</a:t>
            </a:r>
            <a:endParaRPr sz="10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"/>
          <p:cNvSpPr txBox="1"/>
          <p:nvPr>
            <p:ph type="title"/>
          </p:nvPr>
        </p:nvSpPr>
        <p:spPr>
          <a:xfrm>
            <a:off x="730000" y="1318650"/>
            <a:ext cx="3636600" cy="57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lessons</a:t>
            </a:r>
            <a:endParaRPr/>
          </a:p>
        </p:txBody>
      </p:sp>
      <p:sp>
        <p:nvSpPr>
          <p:cNvPr id="328" name="Google Shape;328;p29"/>
          <p:cNvSpPr txBox="1"/>
          <p:nvPr/>
        </p:nvSpPr>
        <p:spPr>
          <a:xfrm>
            <a:off x="638699" y="2143575"/>
            <a:ext cx="4893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01    |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To define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architecture with an extended team.</a:t>
            </a:r>
            <a:endParaRPr sz="1800"/>
          </a:p>
        </p:txBody>
      </p:sp>
      <p:sp>
        <p:nvSpPr>
          <p:cNvPr id="329" name="Google Shape;329;p29"/>
          <p:cNvSpPr txBox="1"/>
          <p:nvPr/>
        </p:nvSpPr>
        <p:spPr>
          <a:xfrm>
            <a:off x="638700" y="2557265"/>
            <a:ext cx="5266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02    |</a:t>
            </a:r>
            <a:r>
              <a:rPr b="1" lang="en-GB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Scrum helps to organize, prioritize, and develop. </a:t>
            </a:r>
            <a:endParaRPr sz="1800"/>
          </a:p>
        </p:txBody>
      </p:sp>
      <p:sp>
        <p:nvSpPr>
          <p:cNvPr id="330" name="Google Shape;330;p29"/>
          <p:cNvSpPr txBox="1"/>
          <p:nvPr/>
        </p:nvSpPr>
        <p:spPr>
          <a:xfrm>
            <a:off x="638701" y="2970965"/>
            <a:ext cx="48933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03    |</a:t>
            </a:r>
            <a:r>
              <a:rPr b="1" lang="en-GB">
                <a:solidFill>
                  <a:srgbClr val="CCCCCC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Well defined team rules help during the journey. </a:t>
            </a:r>
            <a:endParaRPr sz="1800"/>
          </a:p>
        </p:txBody>
      </p:sp>
      <p:sp>
        <p:nvSpPr>
          <p:cNvPr id="331" name="Google Shape;331;p29"/>
          <p:cNvSpPr txBox="1"/>
          <p:nvPr/>
        </p:nvSpPr>
        <p:spPr>
          <a:xfrm>
            <a:off x="638701" y="3384665"/>
            <a:ext cx="51522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04    |</a:t>
            </a:r>
            <a:r>
              <a:rPr b="1"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GB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>
                <a:latin typeface="Lato"/>
                <a:ea typeface="Lato"/>
                <a:cs typeface="Lato"/>
                <a:sym typeface="Lato"/>
              </a:rPr>
              <a:t>To use the right technology rather than use “the best”.</a:t>
            </a:r>
            <a:endParaRPr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638707" y="3798375"/>
            <a:ext cx="4295100" cy="2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05    | </a:t>
            </a:r>
            <a:r>
              <a:rPr lang="en-GB">
                <a:solidFill>
                  <a:srgbClr val="53C6A1"/>
                </a:solidFill>
                <a:latin typeface="Lato"/>
                <a:ea typeface="Lato"/>
                <a:cs typeface="Lato"/>
                <a:sym typeface="Lato"/>
              </a:rPr>
              <a:t>   </a:t>
            </a:r>
            <a:r>
              <a:rPr lang="en-GB" sz="1600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We are capable to learn what we need.</a:t>
            </a:r>
            <a:endParaRPr sz="2000">
              <a:solidFill>
                <a:srgbClr val="980000"/>
              </a:solidFill>
            </a:endParaRPr>
          </a:p>
        </p:txBody>
      </p:sp>
      <p:pic>
        <p:nvPicPr>
          <p:cNvPr id="333" name="Google Shape;33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6738" y="1600625"/>
            <a:ext cx="2221419" cy="11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4900" y="2966950"/>
            <a:ext cx="2705100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483" y="730675"/>
            <a:ext cx="917941" cy="790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55800" y="1098000"/>
            <a:ext cx="790950" cy="79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68147" y="1098000"/>
            <a:ext cx="562875" cy="79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0"/>
          <p:cNvSpPr txBox="1"/>
          <p:nvPr>
            <p:ph type="title"/>
          </p:nvPr>
        </p:nvSpPr>
        <p:spPr>
          <a:xfrm>
            <a:off x="308775" y="770525"/>
            <a:ext cx="2866800" cy="3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GB"/>
              <a:t>Live demo</a:t>
            </a:r>
            <a:endParaRPr b="0"/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3750050" y="770525"/>
            <a:ext cx="5192100" cy="38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Landing page: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3"/>
              </a:rPr>
              <a:t>https://transcriptions-translations.s3.amazonaws.com/landing/index.html</a:t>
            </a:r>
            <a:r>
              <a:rPr lang="en-GB" sz="1200"/>
              <a:t>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MVP:	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4"/>
              </a:rPr>
              <a:t>https://transcriptions-translations.s3.amazonaws.com/index.html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API test: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 u="sng">
                <a:solidFill>
                  <a:schemeClr val="hlink"/>
                </a:solidFill>
                <a:hlinkClick r:id="rId5"/>
              </a:rPr>
              <a:t>https://ytuln8zsz1.execute-api.us-east-1.amazonaws.com/translatetext?TargetLang=es&amp;Bucketkey=formats/video1t.srt</a:t>
            </a:r>
            <a:r>
              <a:rPr lang="en-GB" sz="1200"/>
              <a:t> </a:t>
            </a:r>
            <a:endParaRPr sz="1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>
            <p:ph type="ctrTitle"/>
          </p:nvPr>
        </p:nvSpPr>
        <p:spPr>
          <a:xfrm>
            <a:off x="729450" y="1322450"/>
            <a:ext cx="3432600" cy="10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</a:t>
            </a:r>
            <a:endParaRPr/>
          </a:p>
        </p:txBody>
      </p:sp>
      <p:sp>
        <p:nvSpPr>
          <p:cNvPr id="349" name="Google Shape;349;p31"/>
          <p:cNvSpPr txBox="1"/>
          <p:nvPr>
            <p:ph idx="4294967295" type="body"/>
          </p:nvPr>
        </p:nvSpPr>
        <p:spPr>
          <a:xfrm>
            <a:off x="4477900" y="1492625"/>
            <a:ext cx="4344600" cy="20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rgbClr val="434343"/>
                </a:solidFill>
              </a:rPr>
              <a:t>Holberton School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Silvia Guzmán, Johanna Alzate, Laura C. Sánchez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Andrés Barreto, Andrés Rojas</a:t>
            </a:r>
            <a:br>
              <a:rPr lang="en-GB" sz="1500">
                <a:solidFill>
                  <a:srgbClr val="434343"/>
                </a:solidFill>
              </a:rPr>
            </a:br>
            <a:r>
              <a:rPr lang="en-GB" sz="1500">
                <a:solidFill>
                  <a:srgbClr val="434343"/>
                </a:solidFill>
              </a:rPr>
              <a:t>Cohort 10 Cali peers</a:t>
            </a:r>
            <a:endParaRPr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-GB" sz="1500">
                <a:solidFill>
                  <a:srgbClr val="434343"/>
                </a:solidFill>
              </a:rPr>
              <a:t>We made it, keep moving!!!</a:t>
            </a:r>
            <a:endParaRPr b="1" sz="15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Skillshare needs</a:t>
            </a:r>
            <a:endParaRPr/>
          </a:p>
        </p:txBody>
      </p:sp>
      <p:sp>
        <p:nvSpPr>
          <p:cNvPr id="198" name="Google Shape;198;p21"/>
          <p:cNvSpPr/>
          <p:nvPr/>
        </p:nvSpPr>
        <p:spPr>
          <a:xfrm>
            <a:off x="317090" y="2364000"/>
            <a:ext cx="328800" cy="328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565846" y="2038863"/>
            <a:ext cx="15921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To go beyond English spoken users.</a:t>
            </a:r>
            <a:endParaRPr sz="1500"/>
          </a:p>
        </p:txBody>
      </p:sp>
      <p:sp>
        <p:nvSpPr>
          <p:cNvPr id="200" name="Google Shape;200;p21"/>
          <p:cNvSpPr/>
          <p:nvPr/>
        </p:nvSpPr>
        <p:spPr>
          <a:xfrm>
            <a:off x="317090" y="3829050"/>
            <a:ext cx="328800" cy="328800"/>
          </a:xfrm>
          <a:prstGeom prst="ellipse">
            <a:avLst/>
          </a:prstGeom>
          <a:solidFill>
            <a:srgbClr val="EA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645895" y="3504300"/>
            <a:ext cx="13482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Videos and transcription are in English.</a:t>
            </a:r>
            <a:endParaRPr sz="1500"/>
          </a:p>
        </p:txBody>
      </p:sp>
      <p:sp>
        <p:nvSpPr>
          <p:cNvPr id="202" name="Google Shape;202;p21"/>
          <p:cNvSpPr/>
          <p:nvPr/>
        </p:nvSpPr>
        <p:spPr>
          <a:xfrm>
            <a:off x="6691009" y="24719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6983900" y="2211600"/>
            <a:ext cx="2007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Online translations for transcriptions.</a:t>
            </a:r>
            <a:endParaRPr sz="1600"/>
          </a:p>
        </p:txBody>
      </p:sp>
      <p:sp>
        <p:nvSpPr>
          <p:cNvPr id="204" name="Google Shape;204;p21"/>
          <p:cNvSpPr/>
          <p:nvPr/>
        </p:nvSpPr>
        <p:spPr>
          <a:xfrm>
            <a:off x="6691009" y="3694300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5" name="Google Shape;205;p21"/>
          <p:cNvSpPr txBox="1"/>
          <p:nvPr>
            <p:ph idx="1" type="body"/>
          </p:nvPr>
        </p:nvSpPr>
        <p:spPr>
          <a:xfrm>
            <a:off x="6907704" y="3369525"/>
            <a:ext cx="20076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Automatic process </a:t>
            </a:r>
            <a:r>
              <a:rPr lang="en-GB" sz="1600"/>
              <a:t>without affecting user experience.</a:t>
            </a:r>
            <a:endParaRPr sz="1600"/>
          </a:p>
        </p:txBody>
      </p:sp>
      <p:pic>
        <p:nvPicPr>
          <p:cNvPr id="206" name="Google Shape;20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3413" y="2158525"/>
            <a:ext cx="4330677" cy="23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0" y="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2" title="video-lite3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" name="Google Shape;217;p23"/>
          <p:cNvGrpSpPr/>
          <p:nvPr/>
        </p:nvGrpSpPr>
        <p:grpSpPr>
          <a:xfrm>
            <a:off x="2846149" y="1780055"/>
            <a:ext cx="1807126" cy="898462"/>
            <a:chOff x="5146743" y="3327825"/>
            <a:chExt cx="1973707" cy="1119300"/>
          </a:xfrm>
        </p:grpSpPr>
        <p:sp>
          <p:nvSpPr>
            <p:cNvPr id="218" name="Google Shape;218;p23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3"/>
            <p:cNvSpPr txBox="1"/>
            <p:nvPr/>
          </p:nvSpPr>
          <p:spPr>
            <a:xfrm>
              <a:off x="5146743" y="3362047"/>
              <a:ext cx="1973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</a:rPr>
                <a:t>FrontEnd and Design</a:t>
              </a:r>
              <a:endParaRPr b="1" sz="1100">
                <a:solidFill>
                  <a:srgbClr val="FFFFFF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HTML, CSS, Javascript, AWS CloudFront,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AWS S3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20" name="Google Shape;220;p23"/>
          <p:cNvSpPr txBox="1"/>
          <p:nvPr/>
        </p:nvSpPr>
        <p:spPr>
          <a:xfrm>
            <a:off x="287700" y="1979200"/>
            <a:ext cx="2811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Carlos A. García M.</a:t>
            </a:r>
            <a:r>
              <a:rPr lang="en-GB" sz="1100"/>
              <a:t>, SWE</a:t>
            </a:r>
            <a:endParaRPr sz="11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@karlgarmor		agzsoftsi</a:t>
            </a:r>
            <a:endParaRPr sz="1100"/>
          </a:p>
        </p:txBody>
      </p:sp>
      <p:sp>
        <p:nvSpPr>
          <p:cNvPr id="221" name="Google Shape;221;p23"/>
          <p:cNvSpPr txBox="1"/>
          <p:nvPr/>
        </p:nvSpPr>
        <p:spPr>
          <a:xfrm>
            <a:off x="527775" y="1225000"/>
            <a:ext cx="38799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rgbClr val="292728"/>
                </a:solidFill>
                <a:latin typeface="Roboto"/>
                <a:ea typeface="Roboto"/>
                <a:cs typeface="Roboto"/>
                <a:sym typeface="Roboto"/>
              </a:rPr>
              <a:t>Team and roles</a:t>
            </a:r>
            <a:endParaRPr sz="1200">
              <a:highlight>
                <a:srgbClr val="FFFFFF"/>
              </a:highlight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222" name="Google Shape;222;p23"/>
          <p:cNvCxnSpPr/>
          <p:nvPr/>
        </p:nvCxnSpPr>
        <p:spPr>
          <a:xfrm>
            <a:off x="399132" y="1310178"/>
            <a:ext cx="0" cy="378600"/>
          </a:xfrm>
          <a:prstGeom prst="straightConnector1">
            <a:avLst/>
          </a:prstGeom>
          <a:noFill/>
          <a:ln cap="flat" cmpd="sng" w="38100">
            <a:solidFill>
              <a:srgbClr val="E1003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3" name="Google Shape;2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200" y="2255044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00" y="2255050"/>
            <a:ext cx="197600" cy="19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3"/>
          <p:cNvGrpSpPr/>
          <p:nvPr/>
        </p:nvGrpSpPr>
        <p:grpSpPr>
          <a:xfrm>
            <a:off x="4025028" y="2772100"/>
            <a:ext cx="1756998" cy="947191"/>
            <a:chOff x="4999986" y="3267119"/>
            <a:chExt cx="1973712" cy="1180006"/>
          </a:xfrm>
        </p:grpSpPr>
        <p:sp>
          <p:nvSpPr>
            <p:cNvPr id="226" name="Google Shape;226;p23"/>
            <p:cNvSpPr/>
            <p:nvPr/>
          </p:nvSpPr>
          <p:spPr>
            <a:xfrm>
              <a:off x="4999986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3"/>
            <p:cNvSpPr txBox="1"/>
            <p:nvPr/>
          </p:nvSpPr>
          <p:spPr>
            <a:xfrm>
              <a:off x="4999997" y="3267119"/>
              <a:ext cx="1973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</a:rPr>
                <a:t>BackEnd</a:t>
              </a:r>
              <a:endParaRPr b="1" sz="11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Python, AWS Lambda, AWS API Gateway,</a:t>
              </a:r>
              <a:br>
                <a:rPr lang="en-GB" sz="1100">
                  <a:solidFill>
                    <a:srgbClr val="FFFFFF"/>
                  </a:solidFill>
                </a:rPr>
              </a:br>
              <a:r>
                <a:rPr lang="en-GB" sz="1100">
                  <a:solidFill>
                    <a:srgbClr val="FFFFFF"/>
                  </a:solidFill>
                </a:rPr>
                <a:t>AWS S3,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AWS Translate</a:t>
              </a:r>
              <a:endParaRPr sz="1000">
                <a:solidFill>
                  <a:srgbClr val="FFFFFF"/>
                </a:solidFill>
              </a:endParaRPr>
            </a:p>
          </p:txBody>
        </p:sp>
      </p:grpSp>
      <p:sp>
        <p:nvSpPr>
          <p:cNvPr id="228" name="Google Shape;228;p23"/>
          <p:cNvSpPr txBox="1"/>
          <p:nvPr/>
        </p:nvSpPr>
        <p:spPr>
          <a:xfrm>
            <a:off x="1980275" y="3019900"/>
            <a:ext cx="2811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Leonardo Calderon J.</a:t>
            </a:r>
            <a:r>
              <a:rPr lang="en-GB" sz="1100"/>
              <a:t>, SWE</a:t>
            </a:r>
            <a:endParaRPr sz="11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@leocj		leocjj</a:t>
            </a:r>
            <a:endParaRPr sz="1100"/>
          </a:p>
        </p:txBody>
      </p:sp>
      <p:pic>
        <p:nvPicPr>
          <p:cNvPr id="229" name="Google Shape;2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575" y="3295744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9375" y="3295750"/>
            <a:ext cx="197600" cy="197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" name="Google Shape;231;p23"/>
          <p:cNvGrpSpPr/>
          <p:nvPr/>
        </p:nvGrpSpPr>
        <p:grpSpPr>
          <a:xfrm>
            <a:off x="5593756" y="3871691"/>
            <a:ext cx="1732514" cy="898464"/>
            <a:chOff x="5146750" y="3327822"/>
            <a:chExt cx="1973701" cy="1119303"/>
          </a:xfrm>
        </p:grpSpPr>
        <p:sp>
          <p:nvSpPr>
            <p:cNvPr id="232" name="Google Shape;232;p23"/>
            <p:cNvSpPr/>
            <p:nvPr/>
          </p:nvSpPr>
          <p:spPr>
            <a:xfrm>
              <a:off x="5146750" y="3327825"/>
              <a:ext cx="1973700" cy="1119300"/>
            </a:xfrm>
            <a:prstGeom prst="rect">
              <a:avLst/>
            </a:prstGeom>
            <a:solidFill>
              <a:srgbClr val="008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 txBox="1"/>
            <p:nvPr/>
          </p:nvSpPr>
          <p:spPr>
            <a:xfrm>
              <a:off x="5146751" y="3327822"/>
              <a:ext cx="1973700" cy="86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GB" sz="1100">
                  <a:solidFill>
                    <a:srgbClr val="FFFFFF"/>
                  </a:solidFill>
                </a:rPr>
                <a:t>FrontEnd and Testing </a:t>
              </a:r>
              <a:r>
                <a:rPr lang="en-GB" sz="1100">
                  <a:solidFill>
                    <a:srgbClr val="FFFFFF"/>
                  </a:solidFill>
                </a:rPr>
                <a:t>HTML, CSS, Javascript, AWS CloudFront,</a:t>
              </a:r>
              <a:endParaRPr sz="1100">
                <a:solidFill>
                  <a:srgbClr val="FFFFFF"/>
                </a:solidFill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100">
                  <a:solidFill>
                    <a:srgbClr val="FFFFFF"/>
                  </a:solidFill>
                </a:rPr>
                <a:t>AWS S3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  <p:sp>
        <p:nvSpPr>
          <p:cNvPr id="234" name="Google Shape;234;p23"/>
          <p:cNvSpPr txBox="1"/>
          <p:nvPr/>
        </p:nvSpPr>
        <p:spPr>
          <a:xfrm>
            <a:off x="3639575" y="4070775"/>
            <a:ext cx="2811300" cy="5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Ivan D. Lasso G.</a:t>
            </a:r>
            <a:r>
              <a:rPr lang="en-GB" sz="1100"/>
              <a:t>, SWE</a:t>
            </a:r>
            <a:endParaRPr sz="1100"/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@ilasso	ilasso</a:t>
            </a:r>
            <a:endParaRPr sz="1100"/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800" y="4336506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3341" y="4333446"/>
            <a:ext cx="197600" cy="19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3275" y="1780063"/>
            <a:ext cx="898450" cy="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6275" y="3871700"/>
            <a:ext cx="898450" cy="89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7">
            <a:alphaModFix/>
          </a:blip>
          <a:srcRect b="38333" l="39015" r="6872" t="12841"/>
          <a:stretch/>
        </p:blipFill>
        <p:spPr>
          <a:xfrm>
            <a:off x="5782025" y="2820825"/>
            <a:ext cx="968428" cy="8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3"/>
          <p:cNvSpPr txBox="1"/>
          <p:nvPr>
            <p:ph idx="4294967295" type="subTitle"/>
          </p:nvPr>
        </p:nvSpPr>
        <p:spPr>
          <a:xfrm>
            <a:off x="3389401" y="897475"/>
            <a:ext cx="52287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2200">
                <a:solidFill>
                  <a:srgbClr val="2B2B2B"/>
                </a:solidFill>
                <a:latin typeface="Roboto Medium"/>
                <a:ea typeface="Roboto Medium"/>
                <a:cs typeface="Roboto Medium"/>
                <a:sym typeface="Roboto Medium"/>
              </a:rPr>
              <a:t>Zombieland CLI Team (Cali, cohort 10)</a:t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24"/>
          <p:cNvPicPr preferRelativeResize="0"/>
          <p:nvPr/>
        </p:nvPicPr>
        <p:blipFill rotWithShape="1">
          <a:blip r:embed="rId3">
            <a:alphaModFix/>
          </a:blip>
          <a:srcRect b="0" l="16173" r="16180" t="0"/>
          <a:stretch/>
        </p:blipFill>
        <p:spPr>
          <a:xfrm>
            <a:off x="3278400" y="0"/>
            <a:ext cx="58656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24"/>
          <p:cNvSpPr txBox="1"/>
          <p:nvPr>
            <p:ph type="title"/>
          </p:nvPr>
        </p:nvSpPr>
        <p:spPr>
          <a:xfrm>
            <a:off x="311700" y="1153900"/>
            <a:ext cx="2655000" cy="85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Technologies &amp; Architecture</a:t>
            </a:r>
            <a:endParaRPr b="0"/>
          </a:p>
        </p:txBody>
      </p:sp>
      <p:sp>
        <p:nvSpPr>
          <p:cNvPr id="247" name="Google Shape;247;p24"/>
          <p:cNvSpPr txBox="1"/>
          <p:nvPr>
            <p:ph idx="1" type="body"/>
          </p:nvPr>
        </p:nvSpPr>
        <p:spPr>
          <a:xfrm>
            <a:off x="311700" y="2403050"/>
            <a:ext cx="2811600" cy="209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/>
              <a:t>AWS - Amazon Web Services:</a:t>
            </a:r>
            <a:endParaRPr b="1"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API Gateway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Lambda function (Python)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S3 objects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Translate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Comprehend</a:t>
            </a:r>
            <a:endParaRPr b="1" sz="1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/>
          <p:nvPr>
            <p:ph type="title"/>
          </p:nvPr>
        </p:nvSpPr>
        <p:spPr>
          <a:xfrm>
            <a:off x="730000" y="1318650"/>
            <a:ext cx="53277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Core algorithms/code snippet</a:t>
            </a:r>
            <a:r>
              <a:rPr lang="en-GB"/>
              <a:t> </a:t>
            </a:r>
            <a:endParaRPr/>
          </a:p>
        </p:txBody>
      </p:sp>
      <p:sp>
        <p:nvSpPr>
          <p:cNvPr id="253" name="Google Shape;253;p25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5"/>
          <p:cNvPicPr preferRelativeResize="0"/>
          <p:nvPr/>
        </p:nvPicPr>
        <p:blipFill rotWithShape="1">
          <a:blip r:embed="rId3">
            <a:alphaModFix/>
          </a:blip>
          <a:srcRect b="18362" l="669" r="866" t="23044"/>
          <a:stretch/>
        </p:blipFill>
        <p:spPr>
          <a:xfrm>
            <a:off x="513000" y="2060650"/>
            <a:ext cx="8117975" cy="27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6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lambda_function.py</a:t>
            </a:r>
            <a:endParaRPr sz="1200"/>
          </a:p>
        </p:txBody>
      </p:sp>
      <p:sp>
        <p:nvSpPr>
          <p:cNvPr id="260" name="Google Shape;260;p26"/>
          <p:cNvSpPr txBox="1"/>
          <p:nvPr/>
        </p:nvSpPr>
        <p:spPr>
          <a:xfrm>
            <a:off x="824025" y="1845100"/>
            <a:ext cx="8191800" cy="2913900"/>
          </a:xfrm>
          <a:prstGeom prst="rect">
            <a:avLst/>
          </a:prstGeom>
          <a:noFill/>
          <a:ln cap="flat" cmpd="sng" w="19050">
            <a:solidFill>
              <a:srgbClr val="008FFF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def translateBatches(sourceLang, targetLang, text):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	''' Translate text in batches of step size '''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	lenn = len(text)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	if lenn &lt;= step: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	    try: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    	        </a:t>
            </a:r>
            <a:r>
              <a:rPr b="1" lang="en-GB" sz="1300">
                <a:solidFill>
                  <a:srgbClr val="00FFFF"/>
                </a:solidFill>
              </a:rPr>
              <a:t>translatedText = translateClient.translate_text(  Text = text,</a:t>
            </a:r>
            <a:endParaRPr b="1" sz="1300">
              <a:solidFill>
                <a:srgbClr val="00FFFF"/>
              </a:solidFill>
            </a:endParaRPr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FFFF"/>
                </a:solidFill>
              </a:rPr>
              <a:t>   	SourceLanguageCode = sourceLang,</a:t>
            </a:r>
            <a:endParaRPr b="1" sz="1300">
              <a:solidFill>
                <a:srgbClr val="00FFFF"/>
              </a:solidFill>
            </a:endParaRPr>
          </a:p>
          <a:p>
            <a:pPr indent="0" lvl="0" marL="4114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FFFF"/>
                </a:solidFill>
              </a:rPr>
              <a:t>   	TargetLanguageCode = targetLang</a:t>
            </a:r>
            <a:endParaRPr b="1" sz="1300">
              <a:solidFill>
                <a:srgbClr val="00FFFF"/>
              </a:solidFill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FFFF"/>
                </a:solidFill>
              </a:rPr>
              <a:t>         	                 )</a:t>
            </a:r>
            <a:endParaRPr b="1" sz="1300">
              <a:solidFill>
                <a:srgbClr val="00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	    except translateClient.exceptions.ClientError as e: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    	        if e.response['Error']['Code'] == "500":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                   resp['statusCode'] = 500   # Internal error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    	        return None</a:t>
            </a:r>
            <a:endParaRPr sz="13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rgbClr val="FFFFFF"/>
                </a:solidFill>
              </a:rPr>
              <a:t>    	    return translatedText.get('TranslatedText')</a:t>
            </a:r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7"/>
          <p:cNvSpPr txBox="1"/>
          <p:nvPr>
            <p:ph type="title"/>
          </p:nvPr>
        </p:nvSpPr>
        <p:spPr>
          <a:xfrm>
            <a:off x="502125" y="1318650"/>
            <a:ext cx="38934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S</a:t>
            </a:r>
            <a:r>
              <a:rPr lang="en-GB" sz="2200"/>
              <a:t>crum based</a:t>
            </a:r>
            <a:endParaRPr sz="2200"/>
          </a:p>
        </p:txBody>
      </p:sp>
      <p:sp>
        <p:nvSpPr>
          <p:cNvPr id="266" name="Google Shape;266;p27"/>
          <p:cNvSpPr txBox="1"/>
          <p:nvPr>
            <p:ph idx="1" type="body"/>
          </p:nvPr>
        </p:nvSpPr>
        <p:spPr>
          <a:xfrm>
            <a:off x="624725" y="1868125"/>
            <a:ext cx="3893400" cy="1139700"/>
          </a:xfrm>
          <a:prstGeom prst="rect">
            <a:avLst/>
          </a:prstGeom>
          <a:solidFill>
            <a:srgbClr val="FCE5CD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The Sprint:		weekly, </a:t>
            </a:r>
            <a:r>
              <a:rPr b="1" lang="en-GB" sz="1200"/>
              <a:t>Friday to Thursday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Planning:	each Friday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b="1" lang="en-GB" sz="1200"/>
              <a:t>Daily Scrum		Mo-Th, 11 am.</a:t>
            </a:r>
            <a:endParaRPr b="1"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Review:		each Thursday</a:t>
            </a:r>
            <a:endParaRPr sz="1200"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-GB" sz="1200"/>
              <a:t>Sprint Retrospective:	</a:t>
            </a:r>
            <a:r>
              <a:rPr lang="en-GB" sz="1200"/>
              <a:t>each Friday</a:t>
            </a:r>
            <a:endParaRPr sz="1200"/>
          </a:p>
        </p:txBody>
      </p:sp>
      <p:sp>
        <p:nvSpPr>
          <p:cNvPr id="267" name="Google Shape;267;p27"/>
          <p:cNvSpPr txBox="1"/>
          <p:nvPr>
            <p:ph type="title"/>
          </p:nvPr>
        </p:nvSpPr>
        <p:spPr>
          <a:xfrm>
            <a:off x="5187975" y="636275"/>
            <a:ext cx="32220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C</a:t>
            </a:r>
            <a:r>
              <a:rPr lang="en-GB" sz="2200"/>
              <a:t>ollaboration rules</a:t>
            </a:r>
            <a:endParaRPr sz="2200"/>
          </a:p>
        </p:txBody>
      </p:sp>
      <p:sp>
        <p:nvSpPr>
          <p:cNvPr id="268" name="Google Shape;268;p27"/>
          <p:cNvSpPr txBox="1"/>
          <p:nvPr>
            <p:ph type="title"/>
          </p:nvPr>
        </p:nvSpPr>
        <p:spPr>
          <a:xfrm>
            <a:off x="502125" y="3213850"/>
            <a:ext cx="3466800" cy="5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T</a:t>
            </a:r>
            <a:r>
              <a:rPr lang="en-GB" sz="2200"/>
              <a:t>imeline (6 weeks)</a:t>
            </a:r>
            <a:endParaRPr sz="2200"/>
          </a:p>
        </p:txBody>
      </p:sp>
      <p:sp>
        <p:nvSpPr>
          <p:cNvPr id="269" name="Google Shape;269;p27"/>
          <p:cNvSpPr txBox="1"/>
          <p:nvPr/>
        </p:nvSpPr>
        <p:spPr>
          <a:xfrm>
            <a:off x="4624125" y="1185875"/>
            <a:ext cx="4349700" cy="22242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353744"/>
              </a:buClr>
              <a:buSzPts val="1900"/>
              <a:buFont typeface="Proxima Nova"/>
              <a:buChar char="●"/>
            </a:pPr>
            <a:r>
              <a:rPr lang="en-GB" sz="19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One external d</a:t>
            </a:r>
            <a:r>
              <a:rPr lang="en-GB" sz="19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aily with the Client</a:t>
            </a:r>
            <a:endParaRPr sz="19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900"/>
              <a:buFont typeface="Proxima Nova"/>
              <a:buChar char="●"/>
            </a:pPr>
            <a:r>
              <a:rPr lang="en-GB" sz="19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Two internal daily:</a:t>
            </a:r>
            <a:endParaRPr sz="19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900"/>
              <a:buFont typeface="Proxima Nova"/>
              <a:buChar char="○"/>
            </a:pPr>
            <a:r>
              <a:rPr lang="en-GB" sz="19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To share individual research</a:t>
            </a:r>
            <a:endParaRPr sz="19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900"/>
              <a:buFont typeface="Proxima Nova"/>
              <a:buChar char="○"/>
            </a:pPr>
            <a:r>
              <a:rPr lang="en-GB" sz="19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To do pair programming</a:t>
            </a:r>
            <a:endParaRPr sz="19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92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353744"/>
              </a:buClr>
              <a:buSzPts val="1900"/>
              <a:buFont typeface="Proxima Nova"/>
              <a:buChar char="●"/>
            </a:pPr>
            <a:r>
              <a:rPr lang="en-GB" sz="1900">
                <a:solidFill>
                  <a:srgbClr val="353744"/>
                </a:solidFill>
                <a:latin typeface="Proxima Nova"/>
                <a:ea typeface="Proxima Nova"/>
                <a:cs typeface="Proxima Nova"/>
                <a:sym typeface="Proxima Nova"/>
              </a:rPr>
              <a:t>Team approval for each new code.</a:t>
            </a:r>
            <a:endParaRPr sz="1900">
              <a:solidFill>
                <a:srgbClr val="35374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grpSp>
        <p:nvGrpSpPr>
          <p:cNvPr id="270" name="Google Shape;270;p27"/>
          <p:cNvGrpSpPr/>
          <p:nvPr/>
        </p:nvGrpSpPr>
        <p:grpSpPr>
          <a:xfrm>
            <a:off x="619130" y="3763446"/>
            <a:ext cx="7905755" cy="1961438"/>
            <a:chOff x="618820" y="1575830"/>
            <a:chExt cx="7905755" cy="2315200"/>
          </a:xfrm>
        </p:grpSpPr>
        <p:grpSp>
          <p:nvGrpSpPr>
            <p:cNvPr id="271" name="Google Shape;271;p27"/>
            <p:cNvGrpSpPr/>
            <p:nvPr/>
          </p:nvGrpSpPr>
          <p:grpSpPr>
            <a:xfrm>
              <a:off x="618820" y="1575830"/>
              <a:ext cx="1418334" cy="2315200"/>
              <a:chOff x="618820" y="1574025"/>
              <a:chExt cx="1418334" cy="2315200"/>
            </a:xfrm>
          </p:grpSpPr>
          <p:cxnSp>
            <p:nvCxnSpPr>
              <p:cNvPr id="272" name="Google Shape;272;p27"/>
              <p:cNvCxnSpPr/>
              <p:nvPr/>
            </p:nvCxnSpPr>
            <p:spPr>
              <a:xfrm>
                <a:off x="1299277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D5DD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73" name="Google Shape;273;p27"/>
              <p:cNvSpPr/>
              <p:nvPr/>
            </p:nvSpPr>
            <p:spPr>
              <a:xfrm flipH="1">
                <a:off x="618820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74" name="Google Shape;274;p27"/>
              <p:cNvSpPr/>
              <p:nvPr/>
            </p:nvSpPr>
            <p:spPr>
              <a:xfrm>
                <a:off x="619055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EA999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75" name="Google Shape;275;p27"/>
              <p:cNvGrpSpPr/>
              <p:nvPr/>
            </p:nvGrpSpPr>
            <p:grpSpPr>
              <a:xfrm>
                <a:off x="719081" y="1574025"/>
                <a:ext cx="1177279" cy="2315200"/>
                <a:chOff x="1314039" y="1574025"/>
                <a:chExt cx="1177279" cy="2315200"/>
              </a:xfrm>
            </p:grpSpPr>
            <p:sp>
              <p:nvSpPr>
                <p:cNvPr id="276" name="Google Shape;276;p27"/>
                <p:cNvSpPr txBox="1"/>
                <p:nvPr/>
              </p:nvSpPr>
              <p:spPr>
                <a:xfrm>
                  <a:off x="1321858" y="2695025"/>
                  <a:ext cx="1167300" cy="446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b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-GB" sz="1000">
                      <a:solidFill>
                        <a:srgbClr val="0C58D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Proposal</a:t>
                  </a:r>
                  <a:endParaRPr b="1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77" name="Google Shape;277;p27"/>
                <p:cNvSpPr txBox="1"/>
                <p:nvPr/>
              </p:nvSpPr>
              <p:spPr>
                <a:xfrm>
                  <a:off x="1324018" y="3151825"/>
                  <a:ext cx="1167300" cy="737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lang="en-GB" sz="800">
                      <a:solidFill>
                        <a:srgbClr val="0C58D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.</a:t>
                  </a:r>
                  <a:endParaRPr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  <p:sp>
              <p:nvSpPr>
                <p:cNvPr id="278" name="Google Shape;278;p27"/>
                <p:cNvSpPr txBox="1"/>
                <p:nvPr/>
              </p:nvSpPr>
              <p:spPr>
                <a:xfrm>
                  <a:off x="1314039" y="1574025"/>
                  <a:ext cx="624300" cy="241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91425" lIns="91425" spcFirstLastPara="1" rIns="91425" wrap="square" tIns="91425">
                  <a:noAutofit/>
                </a:bodyPr>
                <a:lstStyle/>
                <a:p>
                  <a:pPr indent="0" lvl="0" marL="0" rtl="0" algn="r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1600"/>
                    </a:spcAft>
                    <a:buNone/>
                  </a:pPr>
                  <a:r>
                    <a:rPr b="1" lang="en-GB" sz="900">
                      <a:solidFill>
                        <a:srgbClr val="0C58D3"/>
                      </a:solidFill>
                      <a:latin typeface="Roboto"/>
                      <a:ea typeface="Roboto"/>
                      <a:cs typeface="Roboto"/>
                      <a:sym typeface="Roboto"/>
                    </a:rPr>
                    <a:t>May 15</a:t>
                  </a:r>
                  <a:endParaRPr b="1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endParaRPr>
                </a:p>
              </p:txBody>
            </p:sp>
          </p:grpSp>
        </p:grpSp>
        <p:grpSp>
          <p:nvGrpSpPr>
            <p:cNvPr id="279" name="Google Shape;279;p27"/>
            <p:cNvGrpSpPr/>
            <p:nvPr/>
          </p:nvGrpSpPr>
          <p:grpSpPr>
            <a:xfrm>
              <a:off x="1917073" y="1575830"/>
              <a:ext cx="1418334" cy="2315200"/>
              <a:chOff x="1917073" y="1575830"/>
              <a:chExt cx="1418334" cy="2315200"/>
            </a:xfrm>
          </p:grpSpPr>
          <p:cxnSp>
            <p:nvCxnSpPr>
              <p:cNvPr id="280" name="Google Shape;280;p27"/>
              <p:cNvCxnSpPr/>
              <p:nvPr/>
            </p:nvCxnSpPr>
            <p:spPr>
              <a:xfrm>
                <a:off x="2597529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D5DD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1" name="Google Shape;281;p27"/>
              <p:cNvSpPr/>
              <p:nvPr/>
            </p:nvSpPr>
            <p:spPr>
              <a:xfrm flipH="1">
                <a:off x="1917073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82" name="Google Shape;282;p27"/>
              <p:cNvSpPr/>
              <p:nvPr/>
            </p:nvSpPr>
            <p:spPr>
              <a:xfrm>
                <a:off x="1917307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F9CB9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7"/>
              <p:cNvSpPr txBox="1"/>
              <p:nvPr/>
            </p:nvSpPr>
            <p:spPr>
              <a:xfrm>
                <a:off x="202156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MVP definition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4" name="Google Shape;284;p27"/>
              <p:cNvSpPr txBox="1"/>
              <p:nvPr/>
            </p:nvSpPr>
            <p:spPr>
              <a:xfrm>
                <a:off x="202372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85" name="Google Shape;285;p27"/>
              <p:cNvSpPr txBox="1"/>
              <p:nvPr/>
            </p:nvSpPr>
            <p:spPr>
              <a:xfrm>
                <a:off x="201374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May 22</a:t>
                </a:r>
                <a:endParaRPr b="1" sz="9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86" name="Google Shape;286;p27"/>
            <p:cNvGrpSpPr/>
            <p:nvPr/>
          </p:nvGrpSpPr>
          <p:grpSpPr>
            <a:xfrm>
              <a:off x="3214118" y="1575830"/>
              <a:ext cx="1418334" cy="2315200"/>
              <a:chOff x="3214118" y="1575830"/>
              <a:chExt cx="1418334" cy="2315200"/>
            </a:xfrm>
          </p:grpSpPr>
          <p:cxnSp>
            <p:nvCxnSpPr>
              <p:cNvPr id="287" name="Google Shape;287;p27"/>
              <p:cNvCxnSpPr/>
              <p:nvPr/>
            </p:nvCxnSpPr>
            <p:spPr>
              <a:xfrm>
                <a:off x="389457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88" name="Google Shape;288;p27"/>
              <p:cNvSpPr/>
              <p:nvPr/>
            </p:nvSpPr>
            <p:spPr>
              <a:xfrm flipH="1">
                <a:off x="3214118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89" name="Google Shape;289;p27"/>
              <p:cNvSpPr/>
              <p:nvPr/>
            </p:nvSpPr>
            <p:spPr>
              <a:xfrm>
                <a:off x="3214352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B6D7A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7"/>
              <p:cNvSpPr txBox="1"/>
              <p:nvPr/>
            </p:nvSpPr>
            <p:spPr>
              <a:xfrm>
                <a:off x="332492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Project plan</a:t>
                </a:r>
                <a:endParaRPr b="1" sz="1000">
                  <a:solidFill>
                    <a:srgbClr val="0C58D3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1" name="Google Shape;291;p27"/>
              <p:cNvSpPr txBox="1"/>
              <p:nvPr/>
            </p:nvSpPr>
            <p:spPr>
              <a:xfrm>
                <a:off x="332708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2" name="Google Shape;292;p27"/>
              <p:cNvSpPr txBox="1"/>
              <p:nvPr/>
            </p:nvSpPr>
            <p:spPr>
              <a:xfrm>
                <a:off x="331710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marR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0C58D3"/>
                    </a:solidFill>
                    <a:latin typeface="Roboto"/>
                    <a:ea typeface="Roboto"/>
                    <a:cs typeface="Roboto"/>
                    <a:sym typeface="Roboto"/>
                  </a:rPr>
                  <a:t>May 29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293" name="Google Shape;293;p27"/>
            <p:cNvGrpSpPr/>
            <p:nvPr/>
          </p:nvGrpSpPr>
          <p:grpSpPr>
            <a:xfrm>
              <a:off x="4511544" y="1575830"/>
              <a:ext cx="1418334" cy="2315200"/>
              <a:chOff x="4511544" y="1575830"/>
              <a:chExt cx="1418334" cy="2315200"/>
            </a:xfrm>
          </p:grpSpPr>
          <p:cxnSp>
            <p:nvCxnSpPr>
              <p:cNvPr id="294" name="Google Shape;294;p27"/>
              <p:cNvCxnSpPr/>
              <p:nvPr/>
            </p:nvCxnSpPr>
            <p:spPr>
              <a:xfrm>
                <a:off x="5192001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95" name="Google Shape;295;p27"/>
              <p:cNvSpPr/>
              <p:nvPr/>
            </p:nvSpPr>
            <p:spPr>
              <a:xfrm flipH="1">
                <a:off x="4511544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296" name="Google Shape;296;p27"/>
              <p:cNvSpPr/>
              <p:nvPr/>
            </p:nvSpPr>
            <p:spPr>
              <a:xfrm>
                <a:off x="4511779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7"/>
              <p:cNvSpPr txBox="1"/>
              <p:nvPr/>
            </p:nvSpPr>
            <p:spPr>
              <a:xfrm>
                <a:off x="461958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Status report 1/3</a:t>
                </a:r>
                <a:endParaRPr b="1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8" name="Google Shape;298;p27"/>
              <p:cNvSpPr txBox="1"/>
              <p:nvPr/>
            </p:nvSpPr>
            <p:spPr>
              <a:xfrm>
                <a:off x="462174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99" name="Google Shape;299;p27"/>
              <p:cNvSpPr txBox="1"/>
              <p:nvPr/>
            </p:nvSpPr>
            <p:spPr>
              <a:xfrm>
                <a:off x="461176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June 5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0" name="Google Shape;300;p27"/>
            <p:cNvGrpSpPr/>
            <p:nvPr/>
          </p:nvGrpSpPr>
          <p:grpSpPr>
            <a:xfrm>
              <a:off x="5808702" y="1575830"/>
              <a:ext cx="1418334" cy="2315200"/>
              <a:chOff x="3214118" y="1575830"/>
              <a:chExt cx="1418334" cy="2315200"/>
            </a:xfrm>
          </p:grpSpPr>
          <p:cxnSp>
            <p:nvCxnSpPr>
              <p:cNvPr id="301" name="Google Shape;301;p27"/>
              <p:cNvCxnSpPr/>
              <p:nvPr/>
            </p:nvCxnSpPr>
            <p:spPr>
              <a:xfrm>
                <a:off x="3894575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2" name="Google Shape;302;p27"/>
              <p:cNvSpPr/>
              <p:nvPr/>
            </p:nvSpPr>
            <p:spPr>
              <a:xfrm flipH="1">
                <a:off x="3214118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303" name="Google Shape;303;p27"/>
              <p:cNvSpPr/>
              <p:nvPr/>
            </p:nvSpPr>
            <p:spPr>
              <a:xfrm>
                <a:off x="3214352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7"/>
              <p:cNvSpPr txBox="1"/>
              <p:nvPr/>
            </p:nvSpPr>
            <p:spPr>
              <a:xfrm>
                <a:off x="3324920" y="2696830"/>
                <a:ext cx="11673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Status report 2/3</a:t>
                </a:r>
                <a:endParaRPr b="1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5" name="Google Shape;305;p27"/>
              <p:cNvSpPr txBox="1"/>
              <p:nvPr/>
            </p:nvSpPr>
            <p:spPr>
              <a:xfrm>
                <a:off x="332708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06" name="Google Shape;306;p27"/>
              <p:cNvSpPr txBox="1"/>
              <p:nvPr/>
            </p:nvSpPr>
            <p:spPr>
              <a:xfrm>
                <a:off x="331710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June 12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  <p:grpSp>
          <p:nvGrpSpPr>
            <p:cNvPr id="307" name="Google Shape;307;p27"/>
            <p:cNvGrpSpPr/>
            <p:nvPr/>
          </p:nvGrpSpPr>
          <p:grpSpPr>
            <a:xfrm>
              <a:off x="7106128" y="1575830"/>
              <a:ext cx="1418447" cy="2315200"/>
              <a:chOff x="4511544" y="1575830"/>
              <a:chExt cx="1418447" cy="2315200"/>
            </a:xfrm>
          </p:grpSpPr>
          <p:cxnSp>
            <p:nvCxnSpPr>
              <p:cNvPr id="308" name="Google Shape;308;p27"/>
              <p:cNvCxnSpPr/>
              <p:nvPr/>
            </p:nvCxnSpPr>
            <p:spPr>
              <a:xfrm>
                <a:off x="5192001" y="1695421"/>
                <a:ext cx="718500" cy="741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C2C2C2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309" name="Google Shape;309;p27"/>
              <p:cNvSpPr/>
              <p:nvPr/>
            </p:nvSpPr>
            <p:spPr>
              <a:xfrm flipH="1">
                <a:off x="4511544" y="2306625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C2C2C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/>
                  <a:t>  </a:t>
                </a:r>
                <a:endParaRPr/>
              </a:p>
            </p:txBody>
          </p:sp>
          <p:sp>
            <p:nvSpPr>
              <p:cNvPr id="310" name="Google Shape;310;p27"/>
              <p:cNvSpPr/>
              <p:nvPr/>
            </p:nvSpPr>
            <p:spPr>
              <a:xfrm>
                <a:off x="4511779" y="2460450"/>
                <a:ext cx="1418100" cy="143400"/>
              </a:xfrm>
              <a:prstGeom prst="parallelogram">
                <a:avLst>
                  <a:gd fmla="val 96952" name="adj"/>
                </a:avLst>
              </a:prstGeom>
              <a:solidFill>
                <a:srgbClr val="85858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7"/>
              <p:cNvSpPr txBox="1"/>
              <p:nvPr/>
            </p:nvSpPr>
            <p:spPr>
              <a:xfrm>
                <a:off x="4511891" y="2696825"/>
                <a:ext cx="1418100" cy="44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b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GB" sz="10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Final status report</a:t>
                </a:r>
                <a:endParaRPr b="1" sz="10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2" name="Google Shape;312;p27"/>
              <p:cNvSpPr txBox="1"/>
              <p:nvPr/>
            </p:nvSpPr>
            <p:spPr>
              <a:xfrm>
                <a:off x="4621740" y="3153630"/>
                <a:ext cx="1167300" cy="737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en-GB" sz="8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.</a:t>
                </a:r>
                <a:endParaRPr sz="8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313" name="Google Shape;313;p27"/>
              <p:cNvSpPr txBox="1"/>
              <p:nvPr/>
            </p:nvSpPr>
            <p:spPr>
              <a:xfrm>
                <a:off x="4611761" y="1575830"/>
                <a:ext cx="624300" cy="241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r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b="1" lang="en-GB" sz="900">
                    <a:solidFill>
                      <a:srgbClr val="858585"/>
                    </a:solidFill>
                    <a:latin typeface="Roboto"/>
                    <a:ea typeface="Roboto"/>
                    <a:cs typeface="Roboto"/>
                    <a:sym typeface="Roboto"/>
                  </a:rPr>
                  <a:t>June 19</a:t>
                </a:r>
                <a:endParaRPr b="1" sz="900">
                  <a:solidFill>
                    <a:srgbClr val="858585"/>
                  </a:solidFill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sp>
        <p:nvSpPr>
          <p:cNvPr id="314" name="Google Shape;314;p27"/>
          <p:cNvSpPr txBox="1"/>
          <p:nvPr/>
        </p:nvSpPr>
        <p:spPr>
          <a:xfrm>
            <a:off x="737300" y="653175"/>
            <a:ext cx="2213400" cy="6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rPr>
              <a:t>PROJECT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Main challenge overcome </a:t>
            </a:r>
            <a:endParaRPr/>
          </a:p>
        </p:txBody>
      </p:sp>
      <p:sp>
        <p:nvSpPr>
          <p:cNvPr id="320" name="Google Shape;320;p28"/>
          <p:cNvSpPr txBox="1"/>
          <p:nvPr>
            <p:ph idx="1" type="body"/>
          </p:nvPr>
        </p:nvSpPr>
        <p:spPr>
          <a:xfrm>
            <a:off x="624650" y="2660500"/>
            <a:ext cx="3800700" cy="16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Initial architecture definition</a:t>
            </a:r>
            <a:br>
              <a:rPr lang="en-GB" sz="2000"/>
            </a:b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2000"/>
              <a:t>Technical details were not </a:t>
            </a:r>
            <a:r>
              <a:rPr lang="en-GB" sz="2000"/>
              <a:t>available</a:t>
            </a:r>
            <a:r>
              <a:rPr lang="en-GB" sz="2000"/>
              <a:t> from the beginning.</a:t>
            </a:r>
            <a:endParaRPr sz="2000"/>
          </a:p>
        </p:txBody>
      </p:sp>
      <p:pic>
        <p:nvPicPr>
          <p:cNvPr id="321" name="Google Shape;3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2950" y="798425"/>
            <a:ext cx="4025626" cy="42821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8"/>
          <p:cNvSpPr/>
          <p:nvPr/>
        </p:nvSpPr>
        <p:spPr>
          <a:xfrm>
            <a:off x="6496675" y="1856425"/>
            <a:ext cx="842700" cy="842700"/>
          </a:xfrm>
          <a:prstGeom prst="mathMultiply">
            <a:avLst>
              <a:gd fmla="val 7288" name="adj1"/>
            </a:avLst>
          </a:prstGeom>
          <a:solidFill>
            <a:srgbClr val="98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